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5" r:id="rId2"/>
    <p:sldId id="256" r:id="rId3"/>
    <p:sldId id="268" r:id="rId4"/>
    <p:sldId id="276" r:id="rId5"/>
    <p:sldId id="277" r:id="rId6"/>
    <p:sldId id="260" r:id="rId7"/>
  </p:sldIdLst>
  <p:sldSz cx="972026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263"/>
    <a:srgbClr val="E94F3B"/>
    <a:srgbClr val="A6A5A5"/>
    <a:srgbClr val="F2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15E2A-296F-4A44-961C-CFF436072F30}" v="2" dt="2026-04-17T20:08:47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/>
    <p:restoredTop sz="94693"/>
  </p:normalViewPr>
  <p:slideViewPr>
    <p:cSldViewPr snapToGrid="0">
      <p:cViewPr varScale="1">
        <p:scale>
          <a:sx n="103" d="100"/>
          <a:sy n="103" d="100"/>
        </p:scale>
        <p:origin x="17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4CC3-23D6-49EA-B032-E1FD7B57EDF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44625" y="1143000"/>
            <a:ext cx="3968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0F51F-9966-497F-B43D-C3805C5374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0F51F-9966-497F-B43D-C3805C5374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0A791-F04B-4D81-A06F-1796CBD9D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B5E634-D89E-A303-2025-5D7E66012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A8CB6F6-4195-D40F-D3F6-25B939C4A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68EF6E-C688-F652-44D5-504960252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0F51F-9966-497F-B43D-C3805C5374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0F51F-9966-497F-B43D-C3805C537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237197"/>
            <a:ext cx="8262224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970580"/>
            <a:ext cx="7290197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4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57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402483"/>
            <a:ext cx="2095932" cy="640647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402483"/>
            <a:ext cx="6166292" cy="640647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25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39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884671"/>
            <a:ext cx="8383727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5059035"/>
            <a:ext cx="8383727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93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012414"/>
            <a:ext cx="4131112" cy="479654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012414"/>
            <a:ext cx="4131112" cy="479654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863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02484"/>
            <a:ext cx="8383727" cy="146118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853171"/>
            <a:ext cx="4112126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761381"/>
            <a:ext cx="4112126" cy="40615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853171"/>
            <a:ext cx="4132378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761381"/>
            <a:ext cx="4132378" cy="40615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88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60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488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03978"/>
            <a:ext cx="3135038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088455"/>
            <a:ext cx="4920883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267902"/>
            <a:ext cx="3135038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06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03978"/>
            <a:ext cx="3135038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088455"/>
            <a:ext cx="4920883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267902"/>
            <a:ext cx="3135038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972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402484"/>
            <a:ext cx="838372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012414"/>
            <a:ext cx="838372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7006700"/>
            <a:ext cx="21870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D6E6-4F0A-924F-AC7A-747571A6E36A}" type="datetimeFigureOut">
              <a:rPr lang="es-CL" smtClean="0"/>
              <a:t>17-04-2026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7006700"/>
            <a:ext cx="328058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7006700"/>
            <a:ext cx="21870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7D155-0673-A040-9CBD-6D37A87467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04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2C1D1B-C50E-10FF-56AE-D102A7D9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91" y="0"/>
            <a:ext cx="2280372" cy="75596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6F41E1-6503-E299-203E-13819F3C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5" y="417112"/>
            <a:ext cx="1230786" cy="7138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0AD14B-BF92-2EF4-0974-C269E42086EC}"/>
              </a:ext>
            </a:extLst>
          </p:cNvPr>
          <p:cNvSpPr txBox="1"/>
          <p:nvPr/>
        </p:nvSpPr>
        <p:spPr>
          <a:xfrm>
            <a:off x="844593" y="1671566"/>
            <a:ext cx="757783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0" dirty="0">
                <a:solidFill>
                  <a:srgbClr val="445263"/>
                </a:solidFill>
                <a:effectLst/>
                <a:latin typeface="Poppins" pitchFamily="2" charset="77"/>
                <a:cs typeface="Poppins" pitchFamily="2" charset="77"/>
              </a:rPr>
              <a:t>Ley de Reconstrucción y Desarrollo Económico y Social</a:t>
            </a:r>
          </a:p>
          <a:p>
            <a:pPr algn="ctr"/>
            <a:r>
              <a:rPr lang="es-ES" sz="2800" b="1" i="0" dirty="0">
                <a:solidFill>
                  <a:srgbClr val="FF0000"/>
                </a:solidFill>
                <a:effectLst/>
                <a:latin typeface="Poppins" pitchFamily="2" charset="77"/>
                <a:cs typeface="Poppins" pitchFamily="2" charset="77"/>
              </a:rPr>
              <a:t>Chile 2026</a:t>
            </a:r>
          </a:p>
          <a:p>
            <a:pPr algn="ctr"/>
            <a:endParaRPr lang="es-ES" sz="2800" b="1" i="0" dirty="0">
              <a:solidFill>
                <a:srgbClr val="FF0000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ctr"/>
            <a:endParaRPr lang="es-ES" sz="1600" b="1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s-ES" sz="25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El foco principal es incentivar la inversión y el empleo mediante una reducción de la carga tributaria.</a:t>
            </a:r>
          </a:p>
          <a:p>
            <a:endParaRPr lang="es-ES" b="0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r>
              <a:rPr lang="es-ES" b="0" i="0" dirty="0">
                <a:solidFill>
                  <a:srgbClr val="445263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endParaRPr lang="es-CL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3F49B6-FC8B-DE00-5214-0224BC51B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917" y="-1"/>
            <a:ext cx="59634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138336-5220-0A2F-D340-F5995480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148" y="295396"/>
            <a:ext cx="780602" cy="452749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B80CFD2F-F13F-40FB-A7EF-C0C28929A7C3}"/>
              </a:ext>
            </a:extLst>
          </p:cNvPr>
          <p:cNvSpPr/>
          <p:nvPr/>
        </p:nvSpPr>
        <p:spPr>
          <a:xfrm>
            <a:off x="0" y="0"/>
            <a:ext cx="1100113" cy="7559675"/>
          </a:xfrm>
          <a:prstGeom prst="rtTriangle">
            <a:avLst/>
          </a:prstGeom>
          <a:solidFill>
            <a:srgbClr val="44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58C6DA-BA0C-3646-0315-CDF75CF1BD65}"/>
              </a:ext>
            </a:extLst>
          </p:cNvPr>
          <p:cNvSpPr txBox="1"/>
          <p:nvPr/>
        </p:nvSpPr>
        <p:spPr>
          <a:xfrm>
            <a:off x="907436" y="295396"/>
            <a:ext cx="7960390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ES" sz="32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1. Impuesto a las Empresas (Primera Categoría)</a:t>
            </a:r>
          </a:p>
          <a:p>
            <a:pPr algn="just"/>
            <a:endParaRPr lang="es-ES" sz="2800" b="1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El anuncio más relevante es la rebaja gradual del impuesto corporativo, que actualmente está en el 27%.</a:t>
            </a:r>
          </a:p>
          <a:p>
            <a:pPr algn="just"/>
            <a:endParaRPr lang="es-ES" sz="22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Nueva Meta: </a:t>
            </a:r>
            <a:r>
              <a:rPr lang="es-ES" sz="21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El objetivo es llegar al 23%.</a:t>
            </a:r>
          </a:p>
          <a:p>
            <a:pPr algn="just"/>
            <a:endParaRPr lang="es-ES" sz="21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Cronograma de reducción: </a:t>
            </a:r>
            <a:r>
              <a:rPr lang="es-ES" sz="21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* 2027: Baja de 1,5 puntos porcentuales.</a:t>
            </a:r>
          </a:p>
          <a:p>
            <a:pPr algn="just"/>
            <a:r>
              <a:rPr lang="es-ES" sz="21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     -2028: Baja de 1,5 puntos porcentuales.</a:t>
            </a:r>
          </a:p>
          <a:p>
            <a:pPr algn="just"/>
            <a:r>
              <a:rPr lang="es-ES" sz="21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     -2029: Baja de 1 punto porcentual.</a:t>
            </a:r>
          </a:p>
          <a:p>
            <a:pPr algn="just"/>
            <a:endParaRPr lang="es-ES" sz="21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Reintegración Total: </a:t>
            </a:r>
            <a:r>
              <a:rPr lang="es-ES" sz="21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Se anunció la vuelta al sistema tributario integrado para el año 2031, permitiendo que el impuesto pagado por la empresa sea usado como crédito al 100% en los impuestos personales de los dueños.</a:t>
            </a:r>
            <a:endParaRPr lang="es-CL" sz="21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21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6F41E1-6503-E299-203E-13819F3C7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73363"/>
            <a:ext cx="813389" cy="471766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110EDAC2-0A3E-A1ED-D4EA-7A49098083AE}"/>
              </a:ext>
            </a:extLst>
          </p:cNvPr>
          <p:cNvSpPr/>
          <p:nvPr/>
        </p:nvSpPr>
        <p:spPr>
          <a:xfrm flipH="1">
            <a:off x="8478981" y="-1"/>
            <a:ext cx="1241279" cy="7559675"/>
          </a:xfrm>
          <a:prstGeom prst="rtTriangle">
            <a:avLst/>
          </a:prstGeom>
          <a:solidFill>
            <a:srgbClr val="E9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0AD14B-BF92-2EF4-0974-C269E42086EC}"/>
              </a:ext>
            </a:extLst>
          </p:cNvPr>
          <p:cNvSpPr txBox="1"/>
          <p:nvPr/>
        </p:nvSpPr>
        <p:spPr>
          <a:xfrm>
            <a:off x="360218" y="1351240"/>
            <a:ext cx="8378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2. Vivienda y Contribuciones</a:t>
            </a:r>
          </a:p>
          <a:p>
            <a:endParaRPr lang="es-ES" sz="3200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Se busca aliviar el costo de vida y dinamizar el sector inmobiliario: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3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Eliminación de Contribuciones: </a:t>
            </a:r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Se propone eliminar las contribuciones a la primera vivienda de forma progresiva en un plazo de 4 años. El primer grupo beneficiado serán los mayores de 65 años.</a:t>
            </a:r>
          </a:p>
          <a:p>
            <a:pPr algn="just"/>
            <a:endParaRPr lang="es-ES" sz="23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Exención de IVA: </a:t>
            </a:r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Se anunció una exención temporal del IVA a la venta de viviendas nuevas por un periodo de 12 meses para agotar el stock inmobiliario actual.</a:t>
            </a:r>
          </a:p>
          <a:p>
            <a:pPr algn="just"/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  </a:t>
            </a: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8862D0D3-E000-609C-BF0C-28646AE7FE24}"/>
              </a:ext>
            </a:extLst>
          </p:cNvPr>
          <p:cNvSpPr/>
          <p:nvPr/>
        </p:nvSpPr>
        <p:spPr>
          <a:xfrm flipH="1">
            <a:off x="9296400" y="0"/>
            <a:ext cx="423864" cy="7559675"/>
          </a:xfrm>
          <a:prstGeom prst="rtTriangle">
            <a:avLst/>
          </a:prstGeom>
          <a:solidFill>
            <a:srgbClr val="44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95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5D76-8B8A-06E7-BD69-84F2F293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73C5A-7AE7-713E-E42E-073FA6F9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148" y="295396"/>
            <a:ext cx="780602" cy="452749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0D45FD7D-A2F9-9C00-8832-07FB1B3E7AF4}"/>
              </a:ext>
            </a:extLst>
          </p:cNvPr>
          <p:cNvSpPr/>
          <p:nvPr/>
        </p:nvSpPr>
        <p:spPr>
          <a:xfrm>
            <a:off x="0" y="0"/>
            <a:ext cx="1100113" cy="7559675"/>
          </a:xfrm>
          <a:prstGeom prst="rtTriangle">
            <a:avLst/>
          </a:prstGeom>
          <a:solidFill>
            <a:srgbClr val="44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A393C5-1230-1003-F738-0D824D807A21}"/>
              </a:ext>
            </a:extLst>
          </p:cNvPr>
          <p:cNvSpPr txBox="1"/>
          <p:nvPr/>
        </p:nvSpPr>
        <p:spPr>
          <a:xfrm>
            <a:off x="762421" y="946560"/>
            <a:ext cx="825041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ES" sz="32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3. Incentivos a la Inversión y Capitales</a:t>
            </a:r>
          </a:p>
          <a:p>
            <a:pPr algn="just"/>
            <a:endParaRPr lang="es-ES" sz="23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Repatriación de Capitales: </a:t>
            </a:r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Ventana de 12 meses con una tasa única del 10% para capitales que retornen al país.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300" b="1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Invariabilidad Tributaria: </a:t>
            </a:r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Se ofrece un estatuto de invariabilidad por 25 años para grandes proyectos de inversión, con el fin de otorgar certeza jurídica.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3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Impuesto a las Donaciones: </a:t>
            </a:r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Rebaja transitoria del 50% en el impuesto a las donaciones por un año para fomentar la filantropía y la recaudación inmediata.</a:t>
            </a:r>
          </a:p>
          <a:p>
            <a:pPr algn="just"/>
            <a:endParaRPr lang="es-ES" sz="23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009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0D7FA-A0C9-FE20-0498-A2C2FB683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9E0E54-39A4-2C36-40E9-9E9020E5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373363"/>
            <a:ext cx="813389" cy="471766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67DAF0EA-2069-EA5D-C6B2-90287DF93567}"/>
              </a:ext>
            </a:extLst>
          </p:cNvPr>
          <p:cNvSpPr/>
          <p:nvPr/>
        </p:nvSpPr>
        <p:spPr>
          <a:xfrm flipH="1">
            <a:off x="8478981" y="-1"/>
            <a:ext cx="1241279" cy="7559675"/>
          </a:xfrm>
          <a:prstGeom prst="rtTriangle">
            <a:avLst/>
          </a:prstGeom>
          <a:solidFill>
            <a:srgbClr val="E9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99CD30-3051-C1BD-1A98-3AD0360C7E06}"/>
              </a:ext>
            </a:extLst>
          </p:cNvPr>
          <p:cNvSpPr txBox="1"/>
          <p:nvPr/>
        </p:nvSpPr>
        <p:spPr>
          <a:xfrm>
            <a:off x="360218" y="1351240"/>
            <a:ext cx="837853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4. Apoyo al Empleo Formal y Pymes</a:t>
            </a:r>
          </a:p>
          <a:p>
            <a:endParaRPr lang="es-ES" sz="3200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Crédito Tributario al Empleo: </a:t>
            </a:r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Creación de un crédito equivalente al 15% de la remuneración bruta para trabajadores con sueldos entre 7,8 UTM y 12 UTM.</a:t>
            </a:r>
          </a:p>
          <a:p>
            <a:pPr algn="just"/>
            <a:endParaRPr lang="es-ES" sz="23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Alivio para Pymes: </a:t>
            </a:r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* Posibilidad de postergar el pago del IVA una vez al año sin multas.</a:t>
            </a:r>
          </a:p>
          <a:p>
            <a:pPr algn="just"/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        -Ampliación de plazos para declaraciones de renta.</a:t>
            </a:r>
          </a:p>
          <a:p>
            <a:pPr algn="just"/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        -Considerar el IVA como débito fiscal solo desde la fecha efectiva de pago de la factura.</a:t>
            </a:r>
          </a:p>
          <a:p>
            <a:pPr algn="just"/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just"/>
            <a:endParaRPr lang="es-ES" sz="2300" dirty="0">
              <a:solidFill>
                <a:srgbClr val="445263"/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s-ES" sz="2300" dirty="0">
                <a:solidFill>
                  <a:srgbClr val="445263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F36F2C8A-EDFA-EC2C-BD72-28F9AA2F9387}"/>
              </a:ext>
            </a:extLst>
          </p:cNvPr>
          <p:cNvSpPr/>
          <p:nvPr/>
        </p:nvSpPr>
        <p:spPr>
          <a:xfrm flipH="1">
            <a:off x="9296400" y="0"/>
            <a:ext cx="423864" cy="7559675"/>
          </a:xfrm>
          <a:prstGeom prst="rtTriangle">
            <a:avLst/>
          </a:prstGeom>
          <a:solidFill>
            <a:srgbClr val="44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936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12E0F4-D8A1-ECA4-D08F-E988516C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38" y="1082031"/>
            <a:ext cx="2670538" cy="15489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94F71A-A68E-BAE5-0F1D-8D70D823CBED}"/>
              </a:ext>
            </a:extLst>
          </p:cNvPr>
          <p:cNvSpPr txBox="1"/>
          <p:nvPr/>
        </p:nvSpPr>
        <p:spPr>
          <a:xfrm>
            <a:off x="2850078" y="3170711"/>
            <a:ext cx="4441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es-CL" sz="1800" b="0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s-CL" sz="1800" b="1" dirty="0">
                <a:solidFill>
                  <a:srgbClr val="445263"/>
                </a:solidFill>
                <a:effectLst/>
                <a:latin typeface="Poppins ExtraBold" pitchFamily="2" charset="77"/>
                <a:cs typeface="Poppins ExtraBold" pitchFamily="2" charset="77"/>
              </a:rPr>
              <a:t>Guillermo Fonseca</a:t>
            </a:r>
          </a:p>
          <a:p>
            <a:pPr algn="ctr"/>
            <a:r>
              <a:rPr lang="es-CL" sz="1800" b="0" i="0" dirty="0">
                <a:solidFill>
                  <a:srgbClr val="445263"/>
                </a:solidFill>
                <a:effectLst/>
                <a:latin typeface="Poppins" pitchFamily="2" charset="77"/>
                <a:cs typeface="Poppins" pitchFamily="2" charset="77"/>
              </a:rPr>
              <a:t>gfonseca@fvptax.cl</a:t>
            </a:r>
          </a:p>
          <a:p>
            <a:pPr algn="ctr"/>
            <a:endParaRPr lang="es-CL" sz="1800" b="0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s-CL" sz="1800" b="1" dirty="0">
                <a:solidFill>
                  <a:srgbClr val="445263"/>
                </a:solidFill>
                <a:effectLst/>
                <a:latin typeface="Poppins ExtraBold" pitchFamily="2" charset="77"/>
                <a:cs typeface="Poppins ExtraBold" pitchFamily="2" charset="77"/>
              </a:rPr>
              <a:t>Jorge Valenzuela B.</a:t>
            </a:r>
          </a:p>
          <a:p>
            <a:pPr algn="ctr"/>
            <a:r>
              <a:rPr lang="es-CL" sz="1800" b="0" i="0" dirty="0">
                <a:solidFill>
                  <a:srgbClr val="445263"/>
                </a:solidFill>
                <a:effectLst/>
                <a:latin typeface="Poppins" pitchFamily="2" charset="77"/>
                <a:cs typeface="Poppins" pitchFamily="2" charset="77"/>
              </a:rPr>
              <a:t>jvalenzuela@fvptax.cl</a:t>
            </a:r>
          </a:p>
          <a:p>
            <a:pPr algn="ctr"/>
            <a:endParaRPr lang="es-CL" sz="1800" b="0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s-CL" sz="1800" b="1" dirty="0">
                <a:solidFill>
                  <a:srgbClr val="445263"/>
                </a:solidFill>
                <a:effectLst/>
                <a:latin typeface="Poppins ExtraBold" pitchFamily="2" charset="77"/>
                <a:cs typeface="Poppins ExtraBold" pitchFamily="2" charset="77"/>
              </a:rPr>
              <a:t>Andrés Palacios P.</a:t>
            </a:r>
          </a:p>
          <a:p>
            <a:pPr algn="ctr"/>
            <a:r>
              <a:rPr lang="es-CL" sz="1800" b="0" i="0" dirty="0">
                <a:solidFill>
                  <a:srgbClr val="445263"/>
                </a:solidFill>
                <a:effectLst/>
                <a:latin typeface="Poppins" pitchFamily="2" charset="77"/>
                <a:cs typeface="Poppins" pitchFamily="2" charset="77"/>
              </a:rPr>
              <a:t>apalacios@fvptax.cl</a:t>
            </a:r>
          </a:p>
          <a:p>
            <a:pPr algn="ctr"/>
            <a:br>
              <a:rPr lang="es-CL" sz="1800" b="0" i="0" dirty="0">
                <a:solidFill>
                  <a:srgbClr val="445263"/>
                </a:solidFill>
                <a:effectLst/>
                <a:latin typeface="Poppins" pitchFamily="2" charset="77"/>
                <a:cs typeface="Poppins" pitchFamily="2" charset="77"/>
              </a:rPr>
            </a:br>
            <a:endParaRPr lang="es-CL" sz="1800" b="0" i="0" dirty="0">
              <a:solidFill>
                <a:srgbClr val="445263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29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317</TotalTime>
  <Words>422</Words>
  <Application>Microsoft Office PowerPoint</Application>
  <PresentationFormat>Personalizado</PresentationFormat>
  <Paragraphs>58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Poppins</vt:lpstr>
      <vt:lpstr>Poppins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Guillermo Fonseca</cp:lastModifiedBy>
  <cp:revision>7</cp:revision>
  <dcterms:created xsi:type="dcterms:W3CDTF">2024-07-08T17:04:17Z</dcterms:created>
  <dcterms:modified xsi:type="dcterms:W3CDTF">2026-04-17T20:51:48Z</dcterms:modified>
</cp:coreProperties>
</file>